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4" r:id="rId1"/>
  </p:sldMasterIdLst>
  <p:notesMasterIdLst>
    <p:notesMasterId r:id="rId39"/>
  </p:notesMasterIdLst>
  <p:sldIdLst>
    <p:sldId id="256" r:id="rId2"/>
    <p:sldId id="299" r:id="rId3"/>
    <p:sldId id="257" r:id="rId4"/>
    <p:sldId id="258" r:id="rId5"/>
    <p:sldId id="279" r:id="rId6"/>
    <p:sldId id="282" r:id="rId7"/>
    <p:sldId id="280" r:id="rId8"/>
    <p:sldId id="259" r:id="rId9"/>
    <p:sldId id="260" r:id="rId10"/>
    <p:sldId id="261" r:id="rId11"/>
    <p:sldId id="281" r:id="rId12"/>
    <p:sldId id="262" r:id="rId13"/>
    <p:sldId id="264" r:id="rId14"/>
    <p:sldId id="263" r:id="rId15"/>
    <p:sldId id="293" r:id="rId16"/>
    <p:sldId id="266" r:id="rId17"/>
    <p:sldId id="267" r:id="rId18"/>
    <p:sldId id="268" r:id="rId19"/>
    <p:sldId id="269" r:id="rId20"/>
    <p:sldId id="270" r:id="rId21"/>
    <p:sldId id="271" r:id="rId22"/>
    <p:sldId id="273" r:id="rId23"/>
    <p:sldId id="290" r:id="rId24"/>
    <p:sldId id="276" r:id="rId25"/>
    <p:sldId id="275" r:id="rId26"/>
    <p:sldId id="283" r:id="rId27"/>
    <p:sldId id="285" r:id="rId28"/>
    <p:sldId id="286" r:id="rId29"/>
    <p:sldId id="287" r:id="rId30"/>
    <p:sldId id="277" r:id="rId31"/>
    <p:sldId id="291" r:id="rId32"/>
    <p:sldId id="294" r:id="rId33"/>
    <p:sldId id="295" r:id="rId34"/>
    <p:sldId id="298" r:id="rId35"/>
    <p:sldId id="292" r:id="rId36"/>
    <p:sldId id="296" r:id="rId37"/>
    <p:sldId id="297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80B9"/>
    <a:srgbClr val="E74C3C"/>
    <a:srgbClr val="3498DB"/>
    <a:srgbClr val="ECF0F1"/>
    <a:srgbClr val="F1F6F3"/>
    <a:srgbClr val="F1F6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76"/>
  </p:normalViewPr>
  <p:slideViewPr>
    <p:cSldViewPr snapToGrid="0" snapToObjects="1">
      <p:cViewPr varScale="1">
        <p:scale>
          <a:sx n="91" d="100"/>
          <a:sy n="91" d="100"/>
        </p:scale>
        <p:origin x="22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867E3F-A081-5F40-B345-FC94B3E2ACF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F7E600-131F-7E47-8F2B-35C7F422A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880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</a:t>
            </a:r>
            <a:r>
              <a:rPr lang="en-US" dirty="0" err="1" smtClean="0"/>
              <a:t>didn</a:t>
            </a:r>
            <a:r>
              <a:rPr lang="fr-FR" dirty="0" smtClean="0"/>
              <a:t>’</a:t>
            </a:r>
            <a:r>
              <a:rPr lang="en-US" dirty="0" smtClean="0"/>
              <a:t>t knew</a:t>
            </a:r>
            <a:r>
              <a:rPr lang="en-US" baseline="0" dirty="0" smtClean="0"/>
              <a:t> anything about go. So this was the first problem that I had. Using terraform with Azure is simple painful for some reasons.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3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</a:t>
            </a:r>
            <a:r>
              <a:rPr lang="en-US" dirty="0" err="1" smtClean="0"/>
              <a:t>didn</a:t>
            </a:r>
            <a:r>
              <a:rPr lang="fr-FR" dirty="0" smtClean="0"/>
              <a:t>’</a:t>
            </a:r>
            <a:r>
              <a:rPr lang="en-US" dirty="0" smtClean="0"/>
              <a:t>t knew</a:t>
            </a:r>
            <a:r>
              <a:rPr lang="en-US" baseline="0" dirty="0" smtClean="0"/>
              <a:t> anything about go. So this was the first problem that I had. Using terraform with Azure is simple painful for some reasons.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7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 creation of resource</a:t>
            </a:r>
            <a:r>
              <a:rPr lang="en-US" baseline="0" dirty="0" smtClean="0"/>
              <a:t> group. Only with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and availability set for the sake of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51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 creation of resource</a:t>
            </a:r>
            <a:r>
              <a:rPr lang="en-US" baseline="0" dirty="0" smtClean="0"/>
              <a:t> group. Only with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and availability set for the sake of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58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573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310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7E600-131F-7E47-8F2B-35C7F422AC5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874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95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556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1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78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31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1992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4501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60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609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15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5FCBC-4664-8741-BF39-1ADAC25CE645}" type="datetimeFigureOut">
              <a:rPr lang="en-US" smtClean="0"/>
              <a:t>9/20/15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7197A-19A6-1549-8B63-B7561CF2B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30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Azure in one line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3498DB"/>
                </a:solidFill>
              </a:rPr>
              <a:t>Gabriel Nepomuceno</a:t>
            </a:r>
            <a:endParaRPr lang="en-US" dirty="0">
              <a:solidFill>
                <a:srgbClr val="3498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0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81636"/>
            <a:ext cx="12192000" cy="1021976"/>
          </a:xfrm>
        </p:spPr>
        <p:txBody>
          <a:bodyPr>
            <a:noAutofit/>
          </a:bodyPr>
          <a:lstStyle/>
          <a:p>
            <a:r>
              <a:rPr lang="en-US" sz="80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Using </a:t>
            </a:r>
            <a:r>
              <a:rPr lang="en-US" sz="8000" dirty="0" smtClean="0">
                <a:solidFill>
                  <a:schemeClr val="accent3">
                    <a:lumMod val="50000"/>
                  </a:schemeClr>
                </a:solidFill>
                <a:latin typeface="Lobster 1.4" charset="0"/>
                <a:ea typeface="Lobster 1.4" charset="0"/>
                <a:cs typeface="Lobster 1.4" charset="0"/>
              </a:rPr>
              <a:t>terraform</a:t>
            </a:r>
            <a:r>
              <a:rPr lang="en-US" sz="80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 with Azure</a:t>
            </a:r>
            <a:endParaRPr lang="en-US" sz="80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53441" y="1888291"/>
            <a:ext cx="5685118" cy="496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74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9221" y="820270"/>
            <a:ext cx="4123765" cy="968469"/>
          </a:xfrm>
        </p:spPr>
        <p:txBody>
          <a:bodyPr>
            <a:no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Pain!!!!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32612" y="1303535"/>
            <a:ext cx="6314512" cy="540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2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80129"/>
            <a:ext cx="9144000" cy="1129834"/>
          </a:xfrm>
        </p:spPr>
        <p:txBody>
          <a:bodyPr>
            <a:noAutofit/>
          </a:bodyPr>
          <a:lstStyle/>
          <a:p>
            <a:r>
              <a:rPr lang="en-US" sz="138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Help-Me!</a:t>
            </a:r>
            <a:endParaRPr lang="en-US" sz="138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49824" y="4363767"/>
            <a:ext cx="75034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2980B9"/>
                </a:solidFill>
              </a:rPr>
              <a:t>https://</a:t>
            </a:r>
            <a:r>
              <a:rPr lang="en-US" sz="3200" dirty="0" err="1" smtClean="0">
                <a:solidFill>
                  <a:srgbClr val="2980B9"/>
                </a:solidFill>
              </a:rPr>
              <a:t>github.com</a:t>
            </a:r>
            <a:r>
              <a:rPr lang="en-US" sz="3200" dirty="0" smtClean="0">
                <a:solidFill>
                  <a:srgbClr val="2980B9"/>
                </a:solidFill>
              </a:rPr>
              <a:t>/</a:t>
            </a:r>
            <a:r>
              <a:rPr lang="en-US" sz="3200" dirty="0" err="1" smtClean="0">
                <a:solidFill>
                  <a:srgbClr val="2980B9"/>
                </a:solidFill>
              </a:rPr>
              <a:t>ve</a:t>
            </a:r>
            <a:r>
              <a:rPr lang="en-US" sz="3200" dirty="0" smtClean="0">
                <a:solidFill>
                  <a:srgbClr val="2980B9"/>
                </a:solidFill>
              </a:rPr>
              <a:t>-interactive/terraform</a:t>
            </a:r>
            <a:endParaRPr lang="en-US" sz="3200" dirty="0">
              <a:solidFill>
                <a:srgbClr val="2980B9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088032" y="3245660"/>
            <a:ext cx="3697530" cy="282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00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43000"/>
            <a:ext cx="12192000" cy="928128"/>
          </a:xfrm>
        </p:spPr>
        <p:txBody>
          <a:bodyPr>
            <a:noAutofit/>
          </a:bodyPr>
          <a:lstStyle/>
          <a:p>
            <a:r>
              <a:rPr lang="en-US" sz="78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Azure templates for the rescue.</a:t>
            </a:r>
            <a:endParaRPr lang="en-US" sz="78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39234" y="2259387"/>
            <a:ext cx="719417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{</a:t>
            </a:r>
          </a:p>
          <a:p>
            <a:r>
              <a:rPr lang="en-US" sz="5400" b="1" dirty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	</a:t>
            </a:r>
            <a:r>
              <a:rPr lang="en-US" sz="5400" b="1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“hello”:  {</a:t>
            </a:r>
          </a:p>
          <a:p>
            <a:r>
              <a:rPr lang="en-US" sz="5400" b="1" dirty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	</a:t>
            </a:r>
            <a:r>
              <a:rPr lang="en-US" sz="5400" b="1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	“</a:t>
            </a:r>
            <a:r>
              <a:rPr lang="en-US" sz="5400" b="1" dirty="0" err="1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Azure”:“JSON</a:t>
            </a:r>
            <a:r>
              <a:rPr lang="en-US" sz="5400" b="1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”</a:t>
            </a:r>
          </a:p>
          <a:p>
            <a:r>
              <a:rPr lang="en-US" sz="5400" b="1" dirty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	</a:t>
            </a:r>
            <a:r>
              <a:rPr lang="en-US" sz="5400" b="1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	}</a:t>
            </a:r>
          </a:p>
          <a:p>
            <a:r>
              <a:rPr lang="en-US" sz="5400" b="1" dirty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293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471" y="726140"/>
            <a:ext cx="11362764" cy="914681"/>
          </a:xfrm>
        </p:spPr>
        <p:txBody>
          <a:bodyPr>
            <a:noAutofit/>
          </a:bodyPr>
          <a:lstStyle/>
          <a:p>
            <a:r>
              <a:rPr lang="en-US" sz="80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Open source documentation</a:t>
            </a:r>
            <a:endParaRPr lang="en-US" sz="80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196" y="1931308"/>
            <a:ext cx="626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2980B9"/>
                </a:solidFill>
              </a:rPr>
              <a:t>https://</a:t>
            </a:r>
            <a:r>
              <a:rPr lang="en-US" sz="2800" b="1" dirty="0" err="1" smtClean="0">
                <a:solidFill>
                  <a:srgbClr val="2980B9"/>
                </a:solidFill>
              </a:rPr>
              <a:t>github.com</a:t>
            </a:r>
            <a:r>
              <a:rPr lang="en-US" sz="2800" b="1" dirty="0" smtClean="0">
                <a:solidFill>
                  <a:srgbClr val="2980B9"/>
                </a:solidFill>
              </a:rPr>
              <a:t>/Azure/azure-content</a:t>
            </a:r>
            <a:endParaRPr lang="en-US" sz="2800" b="1" dirty="0">
              <a:solidFill>
                <a:srgbClr val="2980B9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3530" y="1920395"/>
            <a:ext cx="4773706" cy="464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94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471" y="726140"/>
            <a:ext cx="11362764" cy="914681"/>
          </a:xfrm>
        </p:spPr>
        <p:txBody>
          <a:bodyPr>
            <a:noAutofit/>
          </a:bodyPr>
          <a:lstStyle/>
          <a:p>
            <a:r>
              <a:rPr lang="en-US" sz="80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Open source documentation</a:t>
            </a:r>
            <a:endParaRPr lang="en-US" sz="80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196" y="1931308"/>
            <a:ext cx="626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2980B9"/>
                </a:solidFill>
              </a:rPr>
              <a:t>https://</a:t>
            </a:r>
            <a:r>
              <a:rPr lang="en-US" sz="2800" b="1" dirty="0" err="1" smtClean="0">
                <a:solidFill>
                  <a:srgbClr val="2980B9"/>
                </a:solidFill>
              </a:rPr>
              <a:t>github.com</a:t>
            </a:r>
            <a:r>
              <a:rPr lang="en-US" sz="2800" b="1" dirty="0" smtClean="0">
                <a:solidFill>
                  <a:srgbClr val="2980B9"/>
                </a:solidFill>
              </a:rPr>
              <a:t>/Azure/azure-content</a:t>
            </a:r>
            <a:endParaRPr lang="en-US" sz="2800" b="1" dirty="0">
              <a:solidFill>
                <a:srgbClr val="2980B9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3530" y="1920395"/>
            <a:ext cx="4773706" cy="46417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197" y="2863638"/>
            <a:ext cx="613186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E74C3C"/>
                </a:solidFill>
              </a:rPr>
              <a:t>Incomplete</a:t>
            </a:r>
            <a:endParaRPr lang="en-US" sz="8800" dirty="0">
              <a:solidFill>
                <a:srgbClr val="E74C3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79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187" y="497540"/>
            <a:ext cx="11654119" cy="941575"/>
          </a:xfrm>
        </p:spPr>
        <p:txBody>
          <a:bodyPr>
            <a:noAutofit/>
          </a:bodyPr>
          <a:lstStyle/>
          <a:p>
            <a:r>
              <a:rPr lang="en-US" sz="80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Best source </a:t>
            </a:r>
            <a:r>
              <a:rPr lang="en-US" sz="800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of documentation</a:t>
            </a:r>
            <a:endParaRPr lang="en-US" sz="80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6187" y="2407304"/>
            <a:ext cx="43120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2980B9"/>
                </a:solidFill>
              </a:rPr>
              <a:t>https://</a:t>
            </a:r>
            <a:r>
              <a:rPr lang="en-US" sz="2800" b="1" dirty="0" err="1" smtClean="0">
                <a:solidFill>
                  <a:srgbClr val="2980B9"/>
                </a:solidFill>
              </a:rPr>
              <a:t>github.com</a:t>
            </a:r>
            <a:r>
              <a:rPr lang="en-US" sz="2800" b="1" dirty="0" smtClean="0">
                <a:solidFill>
                  <a:srgbClr val="2980B9"/>
                </a:solidFill>
              </a:rPr>
              <a:t>/Azure/azure-</a:t>
            </a:r>
            <a:r>
              <a:rPr lang="en-US" sz="2800" b="1" dirty="0" err="1" smtClean="0">
                <a:solidFill>
                  <a:srgbClr val="2980B9"/>
                </a:solidFill>
              </a:rPr>
              <a:t>quickstart</a:t>
            </a:r>
            <a:r>
              <a:rPr lang="en-US" sz="2800" b="1" dirty="0" smtClean="0">
                <a:solidFill>
                  <a:srgbClr val="2980B9"/>
                </a:solidFill>
              </a:rPr>
              <a:t>-templates</a:t>
            </a:r>
            <a:endParaRPr lang="en-US" sz="2800" b="1" dirty="0">
              <a:solidFill>
                <a:srgbClr val="2980B9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553635" y="1447402"/>
            <a:ext cx="5471603" cy="534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90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0552" y="2164975"/>
            <a:ext cx="9946342" cy="1049151"/>
          </a:xfrm>
        </p:spPr>
        <p:txBody>
          <a:bodyPr/>
          <a:lstStyle/>
          <a:p>
            <a:r>
              <a:rPr lang="en-US" b="1" dirty="0" smtClean="0">
                <a:solidFill>
                  <a:srgbClr val="2980B9"/>
                </a:solidFill>
                <a:latin typeface="Helvetica" charset="0"/>
                <a:ea typeface="Helvetica" charset="0"/>
                <a:cs typeface="Helvetica" charset="0"/>
              </a:rPr>
              <a:t>New-</a:t>
            </a:r>
            <a:r>
              <a:rPr lang="en-US" b="1" dirty="0" err="1" smtClean="0">
                <a:solidFill>
                  <a:srgbClr val="2980B9"/>
                </a:solidFill>
                <a:latin typeface="Helvetica" charset="0"/>
                <a:ea typeface="Helvetica" charset="0"/>
                <a:cs typeface="Helvetica" charset="0"/>
              </a:rPr>
              <a:t>AzureResourceGroup</a:t>
            </a:r>
            <a:endParaRPr lang="en-US" b="1" dirty="0">
              <a:solidFill>
                <a:srgbClr val="2980B9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11387" y="3375493"/>
            <a:ext cx="5544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3498DB"/>
                </a:solidFill>
              </a:rPr>
              <a:t>The start of every new deployment</a:t>
            </a:r>
            <a:endParaRPr lang="en-US" sz="2800" b="1" dirty="0">
              <a:solidFill>
                <a:srgbClr val="3498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51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2980B9"/>
                </a:solidFill>
                <a:latin typeface="Helvetica" charset="0"/>
                <a:ea typeface="Helvetica" charset="0"/>
                <a:cs typeface="Helvetica" charset="0"/>
              </a:rPr>
              <a:t>New-</a:t>
            </a:r>
            <a:r>
              <a:rPr lang="en-US" sz="4800" b="1" dirty="0" err="1" smtClean="0">
                <a:solidFill>
                  <a:srgbClr val="2980B9"/>
                </a:solidFill>
                <a:latin typeface="Helvetica" charset="0"/>
                <a:ea typeface="Helvetica" charset="0"/>
                <a:cs typeface="Helvetica" charset="0"/>
              </a:rPr>
              <a:t>AzureResourceGroupDeployment</a:t>
            </a:r>
            <a:endParaRPr lang="en-US" sz="4800" b="1" dirty="0">
              <a:solidFill>
                <a:srgbClr val="2980B9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40148" y="3509963"/>
            <a:ext cx="7118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3498DB"/>
                </a:solidFill>
              </a:rPr>
              <a:t>I just love how small are the commands in </a:t>
            </a:r>
            <a:r>
              <a:rPr lang="en-US" sz="2400" dirty="0" err="1">
                <a:solidFill>
                  <a:srgbClr val="3498DB"/>
                </a:solidFill>
              </a:rPr>
              <a:t>P</a:t>
            </a:r>
            <a:r>
              <a:rPr lang="en-US" sz="2400" dirty="0" err="1" smtClean="0">
                <a:solidFill>
                  <a:srgbClr val="3498DB"/>
                </a:solidFill>
              </a:rPr>
              <a:t>owershell</a:t>
            </a:r>
            <a:r>
              <a:rPr lang="en-US" sz="2400" dirty="0" smtClean="0">
                <a:solidFill>
                  <a:srgbClr val="3498DB"/>
                </a:solidFill>
              </a:rPr>
              <a:t> </a:t>
            </a:r>
            <a:endParaRPr lang="en-US" sz="2400" dirty="0">
              <a:solidFill>
                <a:srgbClr val="3498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2768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046" y="537602"/>
            <a:ext cx="7185696" cy="955022"/>
          </a:xfrm>
        </p:spPr>
        <p:txBody>
          <a:bodyPr>
            <a:noAutofit/>
          </a:bodyPr>
          <a:lstStyle/>
          <a:p>
            <a:pPr algn="l"/>
            <a:r>
              <a:rPr lang="en-US" sz="88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The Parameters</a:t>
            </a:r>
            <a:endParaRPr lang="en-US" sz="88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1294" y="1492624"/>
            <a:ext cx="983455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4800" b="1" dirty="0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Name (don</a:t>
            </a:r>
            <a:r>
              <a:rPr lang="fr-FR" sz="4800" b="1" dirty="0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’</a:t>
            </a:r>
            <a:r>
              <a:rPr lang="en-US" sz="4800" b="1" dirty="0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t care about this)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800" b="1" dirty="0" err="1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ResourceGroupName</a:t>
            </a:r>
            <a:endParaRPr lang="en-US" sz="4800" b="1" dirty="0" smtClean="0">
              <a:solidFill>
                <a:srgbClr val="2980B9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800" b="1" dirty="0" err="1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TemplateFile</a:t>
            </a:r>
            <a:endParaRPr lang="en-US" sz="4800" b="1" dirty="0" smtClean="0">
              <a:solidFill>
                <a:srgbClr val="2980B9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800" b="1" dirty="0" err="1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TemplateParameterFiles</a:t>
            </a:r>
            <a:endParaRPr lang="en-US" sz="4800" b="1" dirty="0" smtClean="0">
              <a:solidFill>
                <a:srgbClr val="2980B9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800" b="1" dirty="0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Gallery things and object things (normally don</a:t>
            </a:r>
            <a:r>
              <a:rPr lang="fr-FR" sz="4800" b="1" dirty="0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’</a:t>
            </a:r>
            <a:r>
              <a:rPr lang="en-US" sz="4800" b="1" dirty="0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t used)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4800" b="1" dirty="0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Mode</a:t>
            </a:r>
            <a:endParaRPr lang="en-US" sz="4800" b="1" dirty="0">
              <a:solidFill>
                <a:srgbClr val="2980B9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37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668" y="597522"/>
            <a:ext cx="3315286" cy="1427945"/>
          </a:xfrm>
        </p:spPr>
        <p:txBody>
          <a:bodyPr>
            <a:normAutofit/>
          </a:bodyPr>
          <a:lstStyle/>
          <a:p>
            <a:r>
              <a:rPr lang="en-US" sz="960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Who?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33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80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16600" dirty="0" smtClean="0">
                <a:solidFill>
                  <a:srgbClr val="ECF0F1"/>
                </a:solidFill>
                <a:latin typeface="Lobster 1.4" charset="0"/>
                <a:ea typeface="Lobster 1.4" charset="0"/>
                <a:cs typeface="Lobster 1.4" charset="0"/>
              </a:rPr>
              <a:t>Demo</a:t>
            </a:r>
            <a:endParaRPr lang="en-US" sz="16600" dirty="0">
              <a:solidFill>
                <a:srgbClr val="ECF0F1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82788" y="3509963"/>
            <a:ext cx="617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ECF0F1"/>
                </a:solidFill>
              </a:rPr>
              <a:t>No, I’m not lying this things exist! </a:t>
            </a:r>
            <a:r>
              <a:rPr lang="en-US" sz="3200" dirty="0" smtClean="0">
                <a:solidFill>
                  <a:srgbClr val="ECF0F1"/>
                </a:solidFill>
                <a:sym typeface="Wingdings"/>
              </a:rPr>
              <a:t></a:t>
            </a:r>
            <a:endParaRPr lang="en-US" sz="3200" dirty="0">
              <a:solidFill>
                <a:srgbClr val="EC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67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489981"/>
            <a:ext cx="12192000" cy="101998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2980B9"/>
                </a:solidFill>
                <a:latin typeface="Helvetica" charset="0"/>
                <a:ea typeface="Helvetica" charset="0"/>
                <a:cs typeface="Helvetica" charset="0"/>
              </a:rPr>
              <a:t>Test-</a:t>
            </a:r>
            <a:r>
              <a:rPr lang="en-US" dirty="0" err="1" smtClean="0">
                <a:solidFill>
                  <a:srgbClr val="2980B9"/>
                </a:solidFill>
                <a:latin typeface="Helvetica" charset="0"/>
                <a:ea typeface="Helvetica" charset="0"/>
                <a:cs typeface="Helvetica" charset="0"/>
              </a:rPr>
              <a:t>AzureResourceGroupDeployment</a:t>
            </a:r>
            <a:endParaRPr lang="en-US" dirty="0">
              <a:solidFill>
                <a:srgbClr val="2980B9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96752" y="3509963"/>
            <a:ext cx="43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2980B9"/>
                </a:solidFill>
              </a:rPr>
              <a:t>Because </a:t>
            </a:r>
            <a:r>
              <a:rPr lang="en-US" sz="2800" smtClean="0">
                <a:solidFill>
                  <a:srgbClr val="2980B9"/>
                </a:solidFill>
              </a:rPr>
              <a:t>everyone do tests </a:t>
            </a:r>
            <a:r>
              <a:rPr lang="en-US" sz="2800" dirty="0" smtClean="0">
                <a:solidFill>
                  <a:srgbClr val="2980B9"/>
                </a:solidFill>
              </a:rPr>
              <a:t>;)</a:t>
            </a:r>
            <a:endParaRPr lang="en-US" sz="2800" dirty="0">
              <a:solidFill>
                <a:srgbClr val="2980B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52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047" y="537602"/>
            <a:ext cx="8311110" cy="955022"/>
          </a:xfrm>
        </p:spPr>
        <p:txBody>
          <a:bodyPr>
            <a:noAutofit/>
          </a:bodyPr>
          <a:lstStyle/>
          <a:p>
            <a:pPr algn="l"/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The Parameters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1294" y="1858384"/>
            <a:ext cx="921123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4400" b="1" dirty="0" err="1" smtClean="0">
                <a:solidFill>
                  <a:srgbClr val="E74C3C"/>
                </a:solidFill>
                <a:latin typeface="Helvetica Light" charset="0"/>
                <a:ea typeface="Helvetica Light" charset="0"/>
                <a:cs typeface="Helvetica Light" charset="0"/>
              </a:rPr>
              <a:t>ResourceGroupName</a:t>
            </a:r>
            <a:endParaRPr lang="en-US" sz="4400" b="1" dirty="0" smtClean="0">
              <a:solidFill>
                <a:srgbClr val="E74C3C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400" b="1" dirty="0" err="1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TemplateFile</a:t>
            </a:r>
            <a:endParaRPr lang="en-US" sz="4400" b="1" dirty="0" smtClean="0">
              <a:solidFill>
                <a:srgbClr val="2980B9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400" b="1" dirty="0" err="1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TemplateParameterFiles</a:t>
            </a:r>
            <a:endParaRPr lang="en-US" sz="4400" b="1" dirty="0" smtClean="0">
              <a:solidFill>
                <a:srgbClr val="2980B9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4400" b="1" dirty="0" smtClean="0">
                <a:solidFill>
                  <a:srgbClr val="2980B9"/>
                </a:solidFill>
                <a:latin typeface="Helvetica Light" charset="0"/>
                <a:ea typeface="Helvetica Light" charset="0"/>
                <a:cs typeface="Helvetica Light" charset="0"/>
              </a:rPr>
              <a:t>Mode</a:t>
            </a:r>
          </a:p>
        </p:txBody>
      </p:sp>
    </p:spTree>
    <p:extLst>
      <p:ext uri="{BB962C8B-B14F-4D97-AF65-F5344CB8AC3E}">
        <p14:creationId xmlns:p14="http://schemas.microsoft.com/office/powerpoint/2010/main" val="278791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80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16600" dirty="0" smtClean="0">
                <a:solidFill>
                  <a:srgbClr val="ECF0F1"/>
                </a:solidFill>
                <a:latin typeface="Lobster 1.4" charset="0"/>
                <a:ea typeface="Lobster 1.4" charset="0"/>
                <a:cs typeface="Lobster 1.4" charset="0"/>
              </a:rPr>
              <a:t>Demo</a:t>
            </a:r>
            <a:endParaRPr lang="en-US" sz="16600" dirty="0">
              <a:solidFill>
                <a:srgbClr val="ECF0F1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836457" y="3509963"/>
            <a:ext cx="29180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srgbClr val="ECF0F1"/>
                </a:solidFill>
              </a:rPr>
              <a:t>So tests can fail!</a:t>
            </a:r>
            <a:endParaRPr lang="en-US" sz="3200" dirty="0">
              <a:solidFill>
                <a:srgbClr val="EC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174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2447777"/>
            <a:ext cx="9542929" cy="1062185"/>
          </a:xfrm>
        </p:spPr>
        <p:txBody>
          <a:bodyPr>
            <a:no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The files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59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151" y="1885071"/>
            <a:ext cx="11718387" cy="1624892"/>
          </a:xfrm>
        </p:spPr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The resource template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04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Strip in parts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329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Parameters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72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Variables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55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Resources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53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510988"/>
            <a:ext cx="9144000" cy="1371881"/>
          </a:xfrm>
        </p:spPr>
        <p:txBody>
          <a:bodyPr>
            <a:normAutofit/>
          </a:bodyPr>
          <a:lstStyle/>
          <a:p>
            <a:r>
              <a:rPr lang="en-US" sz="88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We all </a:t>
            </a:r>
            <a:r>
              <a:rPr lang="en-US" sz="8800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love</a:t>
            </a:r>
            <a:r>
              <a:rPr lang="en-US" sz="88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 windows</a:t>
            </a:r>
            <a:endParaRPr lang="en-US" sz="88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092449" y="1546319"/>
            <a:ext cx="5388535" cy="561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840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The parameter file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66756" y="3509963"/>
            <a:ext cx="6513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2980B9"/>
                </a:solidFill>
              </a:rPr>
              <a:t>Because is boring to keep typing all </a:t>
            </a:r>
            <a:r>
              <a:rPr lang="en-US" sz="2400" smtClean="0">
                <a:solidFill>
                  <a:srgbClr val="2980B9"/>
                </a:solidFill>
              </a:rPr>
              <a:t>the parameters</a:t>
            </a:r>
            <a:endParaRPr lang="en-US" sz="2400" dirty="0">
              <a:solidFill>
                <a:srgbClr val="2980B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554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80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16600" dirty="0" smtClean="0">
                <a:solidFill>
                  <a:srgbClr val="ECF0F1"/>
                </a:solidFill>
                <a:latin typeface="Lobster 1.4" charset="0"/>
                <a:ea typeface="Lobster 1.4" charset="0"/>
                <a:cs typeface="Lobster 1.4" charset="0"/>
              </a:rPr>
              <a:t>Demo</a:t>
            </a:r>
            <a:endParaRPr lang="en-US" sz="16600" dirty="0">
              <a:solidFill>
                <a:srgbClr val="ECF0F1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45106" y="3509963"/>
            <a:ext cx="3845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srgbClr val="ECF0F1"/>
                </a:solidFill>
              </a:rPr>
              <a:t>Something Complex!</a:t>
            </a:r>
            <a:endParaRPr lang="en-US" sz="3200" dirty="0">
              <a:solidFill>
                <a:srgbClr val="EC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4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2211" y="207905"/>
            <a:ext cx="8626013" cy="1554554"/>
          </a:xfrm>
        </p:spPr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Ok Too complex!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50634" y="1532299"/>
            <a:ext cx="5859209" cy="532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5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76774"/>
            <a:ext cx="8028306" cy="1596757"/>
          </a:xfrm>
        </p:spPr>
        <p:txBody>
          <a:bodyPr>
            <a:normAutofit/>
          </a:bodyPr>
          <a:lstStyle/>
          <a:p>
            <a:r>
              <a:rPr lang="en-US" sz="9600" dirty="0" err="1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Maintenability</a:t>
            </a:r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!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53687" y="872008"/>
            <a:ext cx="6545503" cy="582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15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6719" y="337623"/>
            <a:ext cx="9542929" cy="1681163"/>
          </a:xfrm>
        </p:spPr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Linked Templates!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22832" y="2288642"/>
            <a:ext cx="4584640" cy="456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54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80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16600" dirty="0" smtClean="0">
                <a:solidFill>
                  <a:srgbClr val="ECF0F1"/>
                </a:solidFill>
                <a:latin typeface="Lobster 1.4" charset="0"/>
                <a:ea typeface="Lobster 1.4" charset="0"/>
                <a:cs typeface="Lobster 1.4" charset="0"/>
              </a:rPr>
              <a:t>Demo</a:t>
            </a:r>
            <a:endParaRPr lang="en-US" sz="16600" dirty="0">
              <a:solidFill>
                <a:srgbClr val="ECF0F1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35604" y="3509963"/>
            <a:ext cx="31197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srgbClr val="ECF0F1"/>
                </a:solidFill>
              </a:rPr>
              <a:t>Linked resources!</a:t>
            </a:r>
            <a:endParaRPr lang="en-US" sz="3200" dirty="0">
              <a:solidFill>
                <a:srgbClr val="EC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330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80270" y="323557"/>
            <a:ext cx="9542929" cy="1456080"/>
          </a:xfrm>
        </p:spPr>
        <p:txBody>
          <a:bodyPr>
            <a:normAutofit fontScale="90000"/>
          </a:bodyPr>
          <a:lstStyle/>
          <a:p>
            <a:r>
              <a:rPr lang="en-US" sz="960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Topics for other talks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423181" y="1983543"/>
            <a:ext cx="9542929" cy="364353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solidFill>
                  <a:srgbClr val="2980B9"/>
                </a:solidFill>
                <a:latin typeface="Helvetica" charset="0"/>
                <a:ea typeface="Helvetica" charset="0"/>
                <a:cs typeface="Helvetica" charset="0"/>
              </a:rPr>
              <a:t>Gotchas</a:t>
            </a:r>
          </a:p>
          <a:p>
            <a:r>
              <a:rPr lang="en-US" sz="7200" dirty="0" smtClean="0">
                <a:solidFill>
                  <a:srgbClr val="2980B9"/>
                </a:solidFill>
                <a:latin typeface="Helvetica" charset="0"/>
                <a:ea typeface="Helvetica" charset="0"/>
                <a:cs typeface="Helvetica" charset="0"/>
              </a:rPr>
              <a:t>Provisioning</a:t>
            </a:r>
          </a:p>
          <a:p>
            <a:r>
              <a:rPr lang="en-US" sz="7200" dirty="0" smtClean="0">
                <a:solidFill>
                  <a:srgbClr val="2980B9"/>
                </a:solidFill>
                <a:latin typeface="Helvetica" charset="0"/>
                <a:ea typeface="Helvetica" charset="0"/>
                <a:cs typeface="Helvetica" charset="0"/>
              </a:rPr>
              <a:t>Testing templates</a:t>
            </a:r>
          </a:p>
          <a:p>
            <a:r>
              <a:rPr lang="en-US" sz="7200" dirty="0" smtClean="0">
                <a:solidFill>
                  <a:srgbClr val="2980B9"/>
                </a:solidFill>
                <a:latin typeface="Helvetica" charset="0"/>
                <a:ea typeface="Helvetica" charset="0"/>
                <a:cs typeface="Helvetica" charset="0"/>
              </a:rPr>
              <a:t>Hidden Types</a:t>
            </a:r>
          </a:p>
        </p:txBody>
      </p:sp>
    </p:spTree>
    <p:extLst>
      <p:ext uri="{BB962C8B-B14F-4D97-AF65-F5344CB8AC3E}">
        <p14:creationId xmlns:p14="http://schemas.microsoft.com/office/powerpoint/2010/main" val="78967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80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42929" cy="2387600"/>
          </a:xfrm>
        </p:spPr>
        <p:txBody>
          <a:bodyPr>
            <a:normAutofit/>
          </a:bodyPr>
          <a:lstStyle/>
          <a:p>
            <a:r>
              <a:rPr lang="en-US" sz="16600" dirty="0" smtClean="0">
                <a:solidFill>
                  <a:srgbClr val="ECF0F1"/>
                </a:solidFill>
                <a:latin typeface="Lobster 1.4" charset="0"/>
                <a:ea typeface="Lobster 1.4" charset="0"/>
                <a:cs typeface="Lobster 1.4" charset="0"/>
              </a:rPr>
              <a:t>Questions?</a:t>
            </a:r>
            <a:endParaRPr lang="en-US" sz="16600" dirty="0">
              <a:solidFill>
                <a:srgbClr val="ECF0F1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55360" y="3509963"/>
            <a:ext cx="3280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>
                <a:solidFill>
                  <a:srgbClr val="ECF0F1"/>
                </a:solidFill>
              </a:rPr>
              <a:t>Here or later ;)</a:t>
            </a:r>
            <a:endParaRPr lang="en-US" sz="4000" dirty="0">
              <a:solidFill>
                <a:srgbClr val="EC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0999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C:\a\b\c\d\e\f\g\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71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8" y="1387041"/>
            <a:ext cx="9144000" cy="1116387"/>
          </a:xfrm>
        </p:spPr>
        <p:txBody>
          <a:bodyPr>
            <a:no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2000 again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217" y="2904845"/>
            <a:ext cx="4047565" cy="355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58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8" y="1387041"/>
            <a:ext cx="9144000" cy="1116387"/>
          </a:xfrm>
        </p:spPr>
        <p:txBody>
          <a:bodyPr>
            <a:no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2000 </a:t>
            </a:r>
            <a:r>
              <a:rPr lang="en-US" sz="9600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again</a:t>
            </a:r>
            <a:endParaRPr lang="en-US" sz="9600" dirty="0">
              <a:solidFill>
                <a:srgbClr val="E74C3C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6223" y="2503428"/>
            <a:ext cx="3539549" cy="410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1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0953"/>
            <a:ext cx="12192000" cy="1466010"/>
          </a:xfrm>
        </p:spPr>
        <p:txBody>
          <a:bodyPr>
            <a:normAutofit/>
          </a:bodyPr>
          <a:lstStyle/>
          <a:p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We </a:t>
            </a:r>
            <a:r>
              <a:rPr lang="en-US" sz="9600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need </a:t>
            </a:r>
            <a:r>
              <a:rPr lang="en-US" sz="96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competition</a:t>
            </a:r>
            <a:endParaRPr lang="en-US" sz="96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27300" y="2716680"/>
            <a:ext cx="3568700" cy="3441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6280524" y="2488080"/>
            <a:ext cx="44450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48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634" y="564776"/>
            <a:ext cx="10947059" cy="1387918"/>
          </a:xfrm>
        </p:spPr>
        <p:txBody>
          <a:bodyPr>
            <a:normAutofit/>
          </a:bodyPr>
          <a:lstStyle/>
          <a:p>
            <a:r>
              <a:rPr lang="en-US" sz="80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The movement to the cloud</a:t>
            </a:r>
            <a:endParaRPr lang="en-US" sz="8000" dirty="0">
              <a:solidFill>
                <a:srgbClr val="2980B9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101353" y="1677997"/>
            <a:ext cx="7675281" cy="490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21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4105" y="672352"/>
            <a:ext cx="10968317" cy="1102939"/>
          </a:xfrm>
        </p:spPr>
        <p:txBody>
          <a:bodyPr>
            <a:noAutofit/>
          </a:bodyPr>
          <a:lstStyle/>
          <a:p>
            <a:r>
              <a:rPr lang="en-US" sz="8800" dirty="0" smtClean="0">
                <a:solidFill>
                  <a:srgbClr val="2980B9"/>
                </a:solidFill>
                <a:latin typeface="Lobster 1.4" charset="0"/>
                <a:ea typeface="Lobster 1.4" charset="0"/>
                <a:cs typeface="Lobster 1.4" charset="0"/>
              </a:rPr>
              <a:t>Automate </a:t>
            </a:r>
            <a:r>
              <a:rPr lang="en-US" sz="8800" dirty="0" smtClean="0">
                <a:solidFill>
                  <a:srgbClr val="E74C3C"/>
                </a:solidFill>
                <a:latin typeface="Lobster 1.4" charset="0"/>
                <a:ea typeface="Lobster 1.4" charset="0"/>
                <a:cs typeface="Lobster 1.4" charset="0"/>
              </a:rPr>
              <a:t>EVERYTHING</a:t>
            </a:r>
            <a:endParaRPr lang="en-US" sz="8800" dirty="0">
              <a:solidFill>
                <a:srgbClr val="E74C3C"/>
              </a:solidFill>
              <a:latin typeface="Lobster 1.4" charset="0"/>
              <a:ea typeface="Lobster 1.4" charset="0"/>
              <a:cs typeface="Lobster 1.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61211" y="1976997"/>
            <a:ext cx="5292539" cy="467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2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Nome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2704</TotalTime>
  <Words>301</Words>
  <Application>Microsoft Macintosh PowerPoint</Application>
  <PresentationFormat>Widescreen</PresentationFormat>
  <Paragraphs>82</Paragraphs>
  <Slides>37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Calibri</vt:lpstr>
      <vt:lpstr>Calibri Light</vt:lpstr>
      <vt:lpstr>Helvetica</vt:lpstr>
      <vt:lpstr>Helvetica Light</vt:lpstr>
      <vt:lpstr>Lobster 1.4</vt:lpstr>
      <vt:lpstr>Wingdings</vt:lpstr>
      <vt:lpstr>Arial</vt:lpstr>
      <vt:lpstr>Office Theme</vt:lpstr>
      <vt:lpstr>Azure in one line</vt:lpstr>
      <vt:lpstr>Who?</vt:lpstr>
      <vt:lpstr>We all love windows</vt:lpstr>
      <vt:lpstr>C:\a\b\c\d\e\f\g\</vt:lpstr>
      <vt:lpstr>2000 again</vt:lpstr>
      <vt:lpstr>2000 again</vt:lpstr>
      <vt:lpstr>We need competition</vt:lpstr>
      <vt:lpstr>The movement to the cloud</vt:lpstr>
      <vt:lpstr>Automate EVERYTHING</vt:lpstr>
      <vt:lpstr>Using terraform with Azure</vt:lpstr>
      <vt:lpstr>Pain!!!!</vt:lpstr>
      <vt:lpstr>Help-Me!</vt:lpstr>
      <vt:lpstr>Azure templates for the rescue.</vt:lpstr>
      <vt:lpstr>Open source documentation</vt:lpstr>
      <vt:lpstr>Open source documentation</vt:lpstr>
      <vt:lpstr>Best source of documentation</vt:lpstr>
      <vt:lpstr>New-AzureResourceGroup</vt:lpstr>
      <vt:lpstr>New-AzureResourceGroupDeployment</vt:lpstr>
      <vt:lpstr>The Parameters</vt:lpstr>
      <vt:lpstr>Demo</vt:lpstr>
      <vt:lpstr>Test-AzureResourceGroupDeployment</vt:lpstr>
      <vt:lpstr>The Parameters</vt:lpstr>
      <vt:lpstr>Demo</vt:lpstr>
      <vt:lpstr>The files</vt:lpstr>
      <vt:lpstr>The resource template</vt:lpstr>
      <vt:lpstr>Strip in parts</vt:lpstr>
      <vt:lpstr>Parameters</vt:lpstr>
      <vt:lpstr>Variables</vt:lpstr>
      <vt:lpstr>Resources</vt:lpstr>
      <vt:lpstr>The parameter file</vt:lpstr>
      <vt:lpstr>Demo</vt:lpstr>
      <vt:lpstr>Ok Too complex!</vt:lpstr>
      <vt:lpstr>Maintenability!</vt:lpstr>
      <vt:lpstr>Linked Templates!</vt:lpstr>
      <vt:lpstr>Demo</vt:lpstr>
      <vt:lpstr>Topics for other talks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in one line</dc:title>
  <dc:creator>Gabriel Nepomuceno</dc:creator>
  <cp:lastModifiedBy>Gabriel Nepomuceno</cp:lastModifiedBy>
  <cp:revision>33</cp:revision>
  <dcterms:created xsi:type="dcterms:W3CDTF">2015-09-19T11:46:50Z</dcterms:created>
  <dcterms:modified xsi:type="dcterms:W3CDTF">2015-09-21T08:52:41Z</dcterms:modified>
</cp:coreProperties>
</file>

<file path=docProps/thumbnail.jpeg>
</file>